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80" r:id="rId3"/>
    <p:sldId id="282" r:id="rId4"/>
    <p:sldId id="283" r:id="rId5"/>
    <p:sldId id="284" r:id="rId6"/>
    <p:sldId id="285" r:id="rId7"/>
    <p:sldId id="286" r:id="rId8"/>
    <p:sldId id="289" r:id="rId9"/>
    <p:sldId id="287" r:id="rId10"/>
    <p:sldId id="288" r:id="rId11"/>
    <p:sldId id="290" r:id="rId12"/>
    <p:sldId id="291" r:id="rId13"/>
    <p:sldId id="292" r:id="rId14"/>
    <p:sldId id="293" r:id="rId15"/>
    <p:sldId id="294" r:id="rId16"/>
    <p:sldId id="295" r:id="rId17"/>
    <p:sldId id="296" r:id="rId1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00"/>
    <a:srgbClr val="FF3300"/>
    <a:srgbClr val="3C17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9" autoAdjust="0"/>
    <p:restoredTop sz="94660"/>
  </p:normalViewPr>
  <p:slideViewPr>
    <p:cSldViewPr>
      <p:cViewPr varScale="1">
        <p:scale>
          <a:sx n="69" d="100"/>
          <a:sy n="69" d="100"/>
        </p:scale>
        <p:origin x="144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20386-DBC4-4647-863D-CA6DBAD219FF}" type="datetimeFigureOut">
              <a:rPr lang="it-IT" smtClean="0"/>
              <a:t>10/06/2020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1F6A-C48F-40CE-8956-90049E7343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5646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20386-DBC4-4647-863D-CA6DBAD219FF}" type="datetimeFigureOut">
              <a:rPr lang="it-IT" smtClean="0"/>
              <a:t>10/06/2020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1F6A-C48F-40CE-8956-90049E7343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72893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20386-DBC4-4647-863D-CA6DBAD219FF}" type="datetimeFigureOut">
              <a:rPr lang="it-IT" smtClean="0"/>
              <a:t>10/06/2020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1F6A-C48F-40CE-8956-90049E7343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8349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20386-DBC4-4647-863D-CA6DBAD219FF}" type="datetimeFigureOut">
              <a:rPr lang="it-IT" smtClean="0"/>
              <a:t>10/06/2020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1F6A-C48F-40CE-8956-90049E7343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5335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20386-DBC4-4647-863D-CA6DBAD219FF}" type="datetimeFigureOut">
              <a:rPr lang="it-IT" smtClean="0"/>
              <a:t>10/06/2020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1F6A-C48F-40CE-8956-90049E7343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4982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20386-DBC4-4647-863D-CA6DBAD219FF}" type="datetimeFigureOut">
              <a:rPr lang="it-IT" smtClean="0"/>
              <a:t>10/06/2020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1F6A-C48F-40CE-8956-90049E7343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4834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20386-DBC4-4647-863D-CA6DBAD219FF}" type="datetimeFigureOut">
              <a:rPr lang="it-IT" smtClean="0"/>
              <a:t>10/06/2020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1F6A-C48F-40CE-8956-90049E7343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5568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20386-DBC4-4647-863D-CA6DBAD219FF}" type="datetimeFigureOut">
              <a:rPr lang="it-IT" smtClean="0"/>
              <a:t>10/06/2020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1F6A-C48F-40CE-8956-90049E7343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3047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20386-DBC4-4647-863D-CA6DBAD219FF}" type="datetimeFigureOut">
              <a:rPr lang="it-IT" smtClean="0"/>
              <a:t>10/06/2020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1F6A-C48F-40CE-8956-90049E7343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6743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20386-DBC4-4647-863D-CA6DBAD219FF}" type="datetimeFigureOut">
              <a:rPr lang="it-IT" smtClean="0"/>
              <a:t>10/06/2020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1F6A-C48F-40CE-8956-90049E7343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12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D20386-DBC4-4647-863D-CA6DBAD219FF}" type="datetimeFigureOut">
              <a:rPr lang="it-IT" smtClean="0"/>
              <a:t>10/06/2020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E1F6A-C48F-40CE-8956-90049E7343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19008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20386-DBC4-4647-863D-CA6DBAD219FF}" type="datetimeFigureOut">
              <a:rPr lang="it-IT" smtClean="0"/>
              <a:t>10/06/2020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E1F6A-C48F-40CE-8956-90049E7343F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4709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79512" y="87015"/>
            <a:ext cx="882047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36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altLang="it-IT" sz="36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dditifs alimentaires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Ils sont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 substances, utilisées dans l'industrie alimentaire, ajoutées délibérément à des produits alimentaires pour remplir certaines fonctions, par exemple: colorer, édulcorer, conserver, améliorer l'apparence, la saveur, la couleur, conférant un parfum spécifique.</a:t>
            </a:r>
            <a:r>
              <a:rPr lang="fr-FR" altLang="it-IT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altLang="it-IT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86" t="2009" r="35190"/>
          <a:stretch/>
        </p:blipFill>
        <p:spPr>
          <a:xfrm>
            <a:off x="5436096" y="1772816"/>
            <a:ext cx="3222612" cy="41366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magin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90" t="43907" r="58614" b="53698"/>
          <a:stretch/>
        </p:blipFill>
        <p:spPr>
          <a:xfrm rot="20204560">
            <a:off x="256282" y="2423109"/>
            <a:ext cx="4104456" cy="504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01" t="8934" r="43699" b="7067"/>
          <a:stretch/>
        </p:blipFill>
        <p:spPr>
          <a:xfrm rot="7226010">
            <a:off x="3363400" y="2230021"/>
            <a:ext cx="1274184" cy="35836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62" t="12201" r="14563" b="52800"/>
          <a:stretch/>
        </p:blipFill>
        <p:spPr>
          <a:xfrm rot="19360739">
            <a:off x="107867" y="4073521"/>
            <a:ext cx="3124820" cy="2297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66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475656" y="0"/>
            <a:ext cx="5881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24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altLang="it-IT" sz="24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dditifs alimentaires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-13854" y="295408"/>
            <a:ext cx="91439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Antioxydants et </a:t>
            </a:r>
            <a:r>
              <a:rPr lang="fr-FR" altLang="it-IT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égulateurs </a:t>
            </a:r>
            <a:r>
              <a:rPr lang="fr-FR" altLang="it-IT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d'acidité</a:t>
            </a:r>
            <a:r>
              <a:rPr lang="fr-FR" altLang="it-IT" sz="1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altLang="it-IT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Antioxydants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substances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 prolongent la conservation des aliments en les protégeant des phénomènes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oxydants.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Régulateurs d’acidité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substances qui augmentent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l’acidité d’un produit en lui donnant un goût acide</a:t>
            </a:r>
            <a:endParaRPr lang="fr-FR" alt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4571109" y="4078855"/>
            <a:ext cx="3816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28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Érythorbate</a:t>
            </a:r>
            <a:r>
              <a:rPr lang="fr-FR" altLang="it-IT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sodium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4" t="2273" r="2908" b="2978"/>
          <a:stretch/>
        </p:blipFill>
        <p:spPr>
          <a:xfrm>
            <a:off x="-13854" y="2106504"/>
            <a:ext cx="4032448" cy="4749327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3" t="80432" r="61220" b="12015"/>
          <a:stretch/>
        </p:blipFill>
        <p:spPr>
          <a:xfrm>
            <a:off x="4018594" y="2106504"/>
            <a:ext cx="5266063" cy="1815882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 rot="20388795">
            <a:off x="2580438" y="5213281"/>
            <a:ext cx="3896416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À </a:t>
            </a:r>
            <a:r>
              <a:rPr lang="it-IT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evitér</a:t>
            </a:r>
            <a:endParaRPr lang="it-IT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vale 11"/>
          <p:cNvSpPr/>
          <p:nvPr/>
        </p:nvSpPr>
        <p:spPr>
          <a:xfrm>
            <a:off x="4932040" y="3072865"/>
            <a:ext cx="4211960" cy="4270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754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475656" y="0"/>
            <a:ext cx="5881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24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altLang="it-IT" sz="24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dditifs alimentaires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-13854" y="395953"/>
            <a:ext cx="914399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Epaississants, </a:t>
            </a:r>
            <a:r>
              <a:rPr lang="fr-FR" altLang="it-IT" sz="32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emulsifiants</a:t>
            </a:r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altLang="it-IT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gelifiants</a:t>
            </a:r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stabilisants</a:t>
            </a:r>
          </a:p>
          <a:p>
            <a:pPr algn="ctr"/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</a:t>
            </a:r>
            <a:r>
              <a:rPr lang="fr-FR" altLang="it-IT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émulsifiants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sont des substances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capables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former des émulsions, c'est-à-dire épaissir des substances autrement non miscibles</a:t>
            </a:r>
            <a:r>
              <a:rPr lang="fr-FR" alt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(molécules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hydrophile et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lipophile)</a:t>
            </a:r>
            <a:r>
              <a:rPr lang="fr-FR" alt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alt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altLang="it-IT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altLang="it-IT" sz="20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plus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utilisés sont les </a:t>
            </a:r>
            <a:r>
              <a:rPr lang="fr-FR" alt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lécithines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(soja, </a:t>
            </a:r>
            <a:r>
              <a:rPr lang="fr-FR" altLang="it-IT" sz="2000" dirty="0" err="1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oeuf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tournesol, etc.)</a:t>
            </a:r>
            <a:endParaRPr lang="fr-FR" alt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altLang="it-IT" sz="1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altLang="it-IT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Gruppo 15"/>
          <p:cNvGrpSpPr/>
          <p:nvPr/>
        </p:nvGrpSpPr>
        <p:grpSpPr>
          <a:xfrm>
            <a:off x="200526" y="2714032"/>
            <a:ext cx="8820472" cy="4143968"/>
            <a:chOff x="200526" y="2714032"/>
            <a:chExt cx="8820472" cy="4143968"/>
          </a:xfrm>
        </p:grpSpPr>
        <p:sp>
          <p:nvSpPr>
            <p:cNvPr id="13" name="CasellaDiTesto 12"/>
            <p:cNvSpPr txBox="1"/>
            <p:nvPr/>
          </p:nvSpPr>
          <p:spPr>
            <a:xfrm>
              <a:off x="2824709" y="6309320"/>
              <a:ext cx="38164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it-IT" sz="2400" b="1" dirty="0" smtClean="0">
                  <a:solidFill>
                    <a:srgbClr val="7030A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Lécithine de soja</a:t>
              </a:r>
            </a:p>
          </p:txBody>
        </p:sp>
        <p:pic>
          <p:nvPicPr>
            <p:cNvPr id="4" name="Immagin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526" y="2718967"/>
              <a:ext cx="6329342" cy="3573016"/>
            </a:xfrm>
            <a:prstGeom prst="rect">
              <a:avLst/>
            </a:prstGeom>
          </p:spPr>
        </p:pic>
        <p:pic>
          <p:nvPicPr>
            <p:cNvPr id="15" name="Immagine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43722" y="2714032"/>
              <a:ext cx="2477276" cy="41439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797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-445032" y="15498"/>
            <a:ext cx="5881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24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altLang="it-IT" sz="24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dditifs alimentaires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-13853" y="395953"/>
            <a:ext cx="5590975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Epaississants, </a:t>
            </a:r>
            <a:r>
              <a:rPr lang="fr-FR" altLang="it-IT" sz="3200" b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emulsifiants</a:t>
            </a:r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altLang="it-IT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gelifiants</a:t>
            </a:r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stabilisants</a:t>
            </a:r>
          </a:p>
          <a:p>
            <a:pPr algn="just"/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 </a:t>
            </a:r>
            <a:r>
              <a:rPr lang="fr-FR" altLang="it-IT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émulsifiants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sont des substances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capables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former des émulsions, c'est-à-dire épaissir des substances autrement non miscibles</a:t>
            </a:r>
            <a:r>
              <a:rPr lang="fr-FR" alt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(molécules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hydrophile et lipophile)</a:t>
            </a:r>
            <a:r>
              <a:rPr lang="fr-FR" alt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fr-FR" altLang="it-IT" sz="20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plus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utilisés sont les</a:t>
            </a:r>
            <a:r>
              <a:rPr lang="fr-FR" altLang="it-IT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it-IT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lécithines</a:t>
            </a:r>
            <a:r>
              <a:rPr lang="fr-FR" altLang="it-IT" sz="2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(soja, </a:t>
            </a:r>
            <a:r>
              <a:rPr lang="fr-FR" altLang="it-IT" sz="2000" dirty="0" err="1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oeuf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tournesol, etc.)</a:t>
            </a:r>
            <a:endParaRPr lang="fr-FR" alt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altLang="it-IT" sz="1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altLang="it-IT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0" y="3761841"/>
            <a:ext cx="5300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24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Lécithine de soja et de tournesol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45" r="55696" b="48855"/>
          <a:stretch/>
        </p:blipFill>
        <p:spPr>
          <a:xfrm>
            <a:off x="-19829" y="4255290"/>
            <a:ext cx="5795807" cy="2614599"/>
          </a:xfrm>
          <a:prstGeom prst="rect">
            <a:avLst/>
          </a:prstGeom>
        </p:spPr>
      </p:pic>
      <p:pic>
        <p:nvPicPr>
          <p:cNvPr id="14" name="Immagin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11"/>
          <a:stretch/>
        </p:blipFill>
        <p:spPr>
          <a:xfrm>
            <a:off x="5577122" y="0"/>
            <a:ext cx="3579059" cy="6858000"/>
          </a:xfrm>
          <a:prstGeom prst="rect">
            <a:avLst/>
          </a:prstGeom>
        </p:spPr>
      </p:pic>
      <p:sp>
        <p:nvSpPr>
          <p:cNvPr id="9" name="Ovale 8"/>
          <p:cNvSpPr/>
          <p:nvPr/>
        </p:nvSpPr>
        <p:spPr>
          <a:xfrm>
            <a:off x="1331640" y="5691758"/>
            <a:ext cx="4245482" cy="4270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579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-45803" y="22553"/>
            <a:ext cx="562292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Poudres à lever </a:t>
            </a:r>
            <a:r>
              <a:rPr lang="fr-FR" alt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(de </a:t>
            </a:r>
            <a:r>
              <a:rPr lang="fr-FR" alt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E500 </a:t>
            </a:r>
            <a:r>
              <a:rPr lang="fr-FR" alt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à </a:t>
            </a:r>
            <a:r>
              <a:rPr lang="fr-FR" alt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E599)</a:t>
            </a:r>
          </a:p>
          <a:p>
            <a:pPr algn="ctr"/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Ils augmentent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volume et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allègent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consistance des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aliments</a:t>
            </a:r>
          </a:p>
          <a:p>
            <a:pPr algn="ctr"/>
            <a:endParaRPr lang="fr-FR" altLang="it-IT" sz="20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altLang="it-IT" sz="2000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 plus utilisés sont les </a:t>
            </a:r>
            <a:r>
              <a:rPr lang="fr-FR" alt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carbonates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(c. de potassium, ammonium, magnésium)</a:t>
            </a:r>
            <a:endParaRPr lang="fr-FR" alt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alt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fr-FR" altLang="it-IT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45" r="55696" b="48855"/>
          <a:stretch/>
        </p:blipFill>
        <p:spPr>
          <a:xfrm>
            <a:off x="-19829" y="4255290"/>
            <a:ext cx="5795807" cy="2614599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11"/>
          <a:stretch/>
        </p:blipFill>
        <p:spPr>
          <a:xfrm>
            <a:off x="5577122" y="0"/>
            <a:ext cx="3579059" cy="6858000"/>
          </a:xfrm>
          <a:prstGeom prst="rect">
            <a:avLst/>
          </a:prstGeom>
        </p:spPr>
      </p:pic>
      <p:sp>
        <p:nvSpPr>
          <p:cNvPr id="16" name="Ovale 15"/>
          <p:cNvSpPr/>
          <p:nvPr/>
        </p:nvSpPr>
        <p:spPr>
          <a:xfrm>
            <a:off x="-45803" y="5924994"/>
            <a:ext cx="3177643" cy="52882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043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12350" y="-11886"/>
            <a:ext cx="9131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Exhausteurs </a:t>
            </a:r>
            <a:r>
              <a:rPr lang="fr-FR" altLang="it-IT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de goût</a:t>
            </a:r>
            <a:r>
              <a:rPr lang="fr-FR" altLang="it-IT" sz="1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altLang="it-IT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alt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alt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fr-FR" alt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E600 </a:t>
            </a:r>
            <a:r>
              <a:rPr lang="fr-FR" alt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à </a:t>
            </a:r>
            <a:r>
              <a:rPr lang="fr-FR" alt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E699)</a:t>
            </a:r>
          </a:p>
          <a:p>
            <a:pPr algn="ctr"/>
            <a:r>
              <a:rPr lang="fr-F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ils </a:t>
            </a:r>
            <a:r>
              <a:rPr lang="fr-F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optimisent et rehaussent le goût des </a:t>
            </a:r>
            <a:r>
              <a:rPr lang="fr-F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aliments</a:t>
            </a:r>
            <a:endParaRPr lang="fr-FR" altLang="it-IT" sz="20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6" r="2099" b="18893"/>
          <a:stretch/>
        </p:blipFill>
        <p:spPr>
          <a:xfrm>
            <a:off x="31920" y="5124160"/>
            <a:ext cx="8952137" cy="1728192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502331"/>
            <a:ext cx="5060129" cy="3621830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118323" y="1448142"/>
            <a:ext cx="38056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altLang="it-IT" sz="2000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 plus utilisés sont les </a:t>
            </a:r>
            <a:r>
              <a:rPr lang="fr-FR" alt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glutamates</a:t>
            </a:r>
            <a:r>
              <a:rPr lang="fr-FR" altLang="it-IT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et les </a:t>
            </a:r>
            <a:r>
              <a:rPr lang="fr-FR" altLang="it-IT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inosinates</a:t>
            </a:r>
            <a:endParaRPr lang="fr-FR" altLang="it-IT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vale 15"/>
          <p:cNvSpPr/>
          <p:nvPr/>
        </p:nvSpPr>
        <p:spPr>
          <a:xfrm>
            <a:off x="87506" y="5373216"/>
            <a:ext cx="1763688" cy="45682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Ovale 10"/>
          <p:cNvSpPr/>
          <p:nvPr/>
        </p:nvSpPr>
        <p:spPr>
          <a:xfrm>
            <a:off x="7071300" y="5209638"/>
            <a:ext cx="1547664" cy="45682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CasellaDiTesto 11"/>
          <p:cNvSpPr txBox="1"/>
          <p:nvPr/>
        </p:nvSpPr>
        <p:spPr>
          <a:xfrm rot="20388795">
            <a:off x="1882522" y="3230097"/>
            <a:ext cx="3896416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À </a:t>
            </a:r>
            <a:r>
              <a:rPr lang="it-IT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evitér</a:t>
            </a:r>
            <a:endParaRPr lang="it-IT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96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42884" y="0"/>
            <a:ext cx="74981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Edulcorants </a:t>
            </a:r>
          </a:p>
          <a:p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Ils sont utilisés à sucrer les aliments</a:t>
            </a:r>
          </a:p>
          <a:p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 </a:t>
            </a:r>
            <a:r>
              <a:rPr lang="fr-FR" altLang="it-IT" sz="2000" dirty="0" err="1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edulcorants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chimique plus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utilisés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sont:</a:t>
            </a:r>
          </a:p>
          <a:p>
            <a:r>
              <a:rPr lang="fr-FR" altLang="it-IT" sz="28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Aspartame E951, Cyclamate E952</a:t>
            </a:r>
          </a:p>
          <a:p>
            <a:r>
              <a:rPr lang="fr-FR" altLang="it-IT" sz="2800" b="1" dirty="0" err="1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Maltitol</a:t>
            </a:r>
            <a:r>
              <a:rPr lang="fr-FR" altLang="it-IT" sz="28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E965</a:t>
            </a:r>
          </a:p>
          <a:p>
            <a:endParaRPr lang="fr-FR" alt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alt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altLang="it-IT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0" t="4509" r="24131" b="4547"/>
          <a:stretch/>
        </p:blipFill>
        <p:spPr>
          <a:xfrm>
            <a:off x="5364088" y="116631"/>
            <a:ext cx="3813765" cy="6741369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1" t="33201" r="5900" b="38450"/>
          <a:stretch/>
        </p:blipFill>
        <p:spPr>
          <a:xfrm>
            <a:off x="1475656" y="5394294"/>
            <a:ext cx="4032448" cy="1327757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9" t="26656" r="32278" b="41713"/>
          <a:stretch/>
        </p:blipFill>
        <p:spPr>
          <a:xfrm>
            <a:off x="1619672" y="2038179"/>
            <a:ext cx="3744416" cy="3297800"/>
          </a:xfrm>
          <a:prstGeom prst="rect">
            <a:avLst/>
          </a:prstGeom>
        </p:spPr>
      </p:pic>
      <p:sp>
        <p:nvSpPr>
          <p:cNvPr id="16" name="Ovale 15"/>
          <p:cNvSpPr/>
          <p:nvPr/>
        </p:nvSpPr>
        <p:spPr>
          <a:xfrm>
            <a:off x="1331641" y="2321719"/>
            <a:ext cx="4176464" cy="7252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 rot="20388795">
            <a:off x="2833357" y="3143445"/>
            <a:ext cx="3896416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À </a:t>
            </a:r>
            <a:r>
              <a:rPr lang="it-IT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evitér</a:t>
            </a:r>
            <a:endParaRPr lang="it-IT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26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42884" y="0"/>
            <a:ext cx="461708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Edulcorants </a:t>
            </a:r>
          </a:p>
          <a:p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Ils sont utilisés à sucrer les aliments</a:t>
            </a:r>
          </a:p>
          <a:p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 </a:t>
            </a:r>
            <a:r>
              <a:rPr lang="fr-FR" altLang="it-IT" sz="2000" dirty="0" err="1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edulcorants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chimique plus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utilisés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sont:</a:t>
            </a:r>
          </a:p>
          <a:p>
            <a:r>
              <a:rPr lang="fr-FR" altLang="it-IT" sz="28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Aspartame E951, Cyclamate E952</a:t>
            </a:r>
          </a:p>
          <a:p>
            <a:r>
              <a:rPr lang="fr-FR" altLang="it-IT" sz="2800" b="1" dirty="0" err="1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Maltitol</a:t>
            </a:r>
            <a:r>
              <a:rPr lang="fr-FR" altLang="it-IT" sz="28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E965</a:t>
            </a:r>
          </a:p>
          <a:p>
            <a:endParaRPr lang="fr-FR" alt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alt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altLang="it-IT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45" t="38454" r="3104" b="45602"/>
          <a:stretch/>
        </p:blipFill>
        <p:spPr>
          <a:xfrm>
            <a:off x="-13823" y="4346984"/>
            <a:ext cx="9157824" cy="2511016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969" y="0"/>
            <a:ext cx="4500148" cy="4518221"/>
          </a:xfrm>
          <a:prstGeom prst="rect">
            <a:avLst/>
          </a:prstGeom>
        </p:spPr>
      </p:pic>
      <p:sp>
        <p:nvSpPr>
          <p:cNvPr id="16" name="Ovale 15"/>
          <p:cNvSpPr/>
          <p:nvPr/>
        </p:nvSpPr>
        <p:spPr>
          <a:xfrm>
            <a:off x="1667979" y="4768963"/>
            <a:ext cx="2724271" cy="5319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 rot="20388795">
            <a:off x="2054186" y="2657753"/>
            <a:ext cx="3896416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À </a:t>
            </a:r>
            <a:r>
              <a:rPr lang="it-IT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evitér</a:t>
            </a:r>
            <a:endParaRPr lang="it-IT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414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1520" y="338455"/>
            <a:ext cx="8730716" cy="59708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 additifs alimentaires sont toujours indiqués par un code numérique précédé de la </a:t>
            </a:r>
            <a:r>
              <a:rPr lang="fr-FR" altLang="it-IT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lettre E </a:t>
            </a:r>
            <a:r>
              <a:rPr lang="fr-FR" altLang="it-IT" sz="20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 sont classés en </a:t>
            </a:r>
            <a:r>
              <a:rPr lang="fr-FR" altLang="it-IT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grands </a:t>
            </a:r>
            <a:r>
              <a:rPr lang="fr-FR" altLang="it-IT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groupes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fr-FR" altLang="it-IT" sz="2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altLang="it-I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Colorants (de E100 à E199</a:t>
            </a:r>
            <a:r>
              <a:rPr lang="fr-FR" altLang="it-IT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altLang="it-I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Conservateurs (de E200 à E299)</a:t>
            </a:r>
          </a:p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altLang="it-I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Antioxydants et Régulateurs d'acidité </a:t>
            </a:r>
            <a:r>
              <a:rPr lang="fr-FR" altLang="it-IT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(de E300 à E399)</a:t>
            </a:r>
          </a:p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altLang="it-I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Epaississants, </a:t>
            </a:r>
            <a:r>
              <a:rPr lang="fr-FR" altLang="it-IT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emulsifiants</a:t>
            </a:r>
            <a:r>
              <a:rPr lang="fr-FR" altLang="it-I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altLang="it-IT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gelifiants</a:t>
            </a:r>
            <a:r>
              <a:rPr lang="fr-FR" altLang="it-I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altLang="it-IT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stabilisants (de E440 à E499)</a:t>
            </a:r>
            <a:endParaRPr lang="fr-FR" altLang="it-I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altLang="it-I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Poudres à lever (de E500 à E599)</a:t>
            </a:r>
          </a:p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altLang="it-I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Exhausteurs de goût </a:t>
            </a:r>
            <a:r>
              <a:rPr lang="fr-FR" altLang="it-IT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it-I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(de E600 à E699)</a:t>
            </a:r>
          </a:p>
          <a:p>
            <a:pPr marL="342900" indent="-3429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altLang="it-IT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Edulcorants (E951, E952, E965 </a:t>
            </a:r>
            <a:r>
              <a:rPr lang="fr-FR" altLang="it-IT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ecc</a:t>
            </a:r>
            <a:r>
              <a:rPr lang="fr-FR" altLang="it-IT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fr-FR" altLang="it-IT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it-IT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it-IT" sz="2000" b="1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fr-FR" altLang="it-IT" sz="2000" b="1" i="0" u="none" strike="noStrike" cap="none" normalizeH="0" baseline="0" dirty="0" smtClean="0">
              <a:ln>
                <a:noFill/>
              </a:ln>
              <a:solidFill>
                <a:srgbClr val="21212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it-I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7106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323528" y="65959"/>
            <a:ext cx="8820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36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altLang="it-IT" sz="36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dditifs alimentaires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9512" y="712290"/>
            <a:ext cx="8730716" cy="92333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 additifs alimentaires sont toujours indiqués par un code numérique précédé de la </a:t>
            </a:r>
            <a:r>
              <a:rPr lang="fr-FR" altLang="it-IT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lettre E </a:t>
            </a:r>
            <a:r>
              <a:rPr lang="fr-FR" altLang="it-IT" sz="20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et sont classés en </a:t>
            </a:r>
            <a:r>
              <a:rPr lang="fr-FR" altLang="it-IT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grands </a:t>
            </a:r>
            <a:r>
              <a:rPr lang="fr-FR" altLang="it-IT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groupes</a:t>
            </a:r>
            <a:endParaRPr kumimoji="0" lang="fr-FR" altLang="it-IT" sz="2000" b="1" i="0" u="none" strike="noStrike" cap="none" normalizeH="0" baseline="0" dirty="0" smtClean="0">
              <a:ln>
                <a:noFill/>
              </a:ln>
              <a:solidFill>
                <a:srgbClr val="21212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it-IT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323528" y="1412776"/>
            <a:ext cx="8586699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Colorants </a:t>
            </a:r>
            <a:r>
              <a:rPr lang="fr-FR" altLang="it-IT" sz="20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(de E100 à E199)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Ils sont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utilisés pour conférer au produit alimentaire des caractéristiques chromatiques particulières ou pour améliorer sa couleur d'origine, lui donnant ainsi une apparence plus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attrayante.</a:t>
            </a:r>
            <a:r>
              <a:rPr lang="fr-FR" alt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alt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fr-FR" altLang="it-IT" sz="2000" b="1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167" y="3140968"/>
            <a:ext cx="5661833" cy="3779987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8" t="12578" r="6460" b="19814"/>
          <a:stretch/>
        </p:blipFill>
        <p:spPr>
          <a:xfrm>
            <a:off x="0" y="3148642"/>
            <a:ext cx="4572000" cy="370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28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-2039753" y="87015"/>
            <a:ext cx="8820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24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altLang="it-IT" sz="24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dditifs alimentaires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161786" y="638273"/>
            <a:ext cx="46982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28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Colorants </a:t>
            </a:r>
            <a:r>
              <a:rPr lang="fr-FR" altLang="it-IT" sz="28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végétals</a:t>
            </a:r>
            <a:r>
              <a:rPr lang="fr-FR" altLang="it-IT" sz="28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naturels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 plus utilisés sont:</a:t>
            </a: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altLang="it-IT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Curcuma</a:t>
            </a:r>
            <a:r>
              <a:rPr lang="fr-FR" altLang="it-IT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(racine d’origine orientale, de la famille de </a:t>
            </a:r>
            <a:r>
              <a:rPr lang="fr-FR" altLang="it-IT" sz="2000" i="1" dirty="0" err="1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Zingiberacee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E100</a:t>
            </a:r>
          </a:p>
          <a:p>
            <a:pPr marL="34290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altLang="it-IT" sz="2000" b="1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Bétacarotène</a:t>
            </a:r>
            <a:r>
              <a:rPr lang="fr-FR" altLang="it-IT" sz="2000" dirty="0" smtClean="0">
                <a:solidFill>
                  <a:srgbClr val="3C170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fr-FR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dans tous les légumes, en particulier les carottes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E160</a:t>
            </a: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altLang="it-IT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Rouge de Betterave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E162</a:t>
            </a:r>
            <a:endParaRPr lang="fr-FR" altLang="it-IT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fr-FR" altLang="it-IT" sz="2000" b="1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45" y="3823774"/>
            <a:ext cx="4400267" cy="2933511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5"/>
          <a:stretch/>
        </p:blipFill>
        <p:spPr>
          <a:xfrm>
            <a:off x="4979187" y="464100"/>
            <a:ext cx="3985302" cy="3094929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0" r="13439"/>
          <a:stretch/>
        </p:blipFill>
        <p:spPr>
          <a:xfrm>
            <a:off x="5002380" y="3789040"/>
            <a:ext cx="3976839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95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216024" y="36221"/>
            <a:ext cx="8820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24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altLang="it-IT" sz="24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dditifs alimentaires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200423" y="548680"/>
            <a:ext cx="89822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Colorants animaux naturels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plus utilisé:</a:t>
            </a: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altLang="it-IT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Acide </a:t>
            </a:r>
            <a:r>
              <a:rPr lang="fr-FR" altLang="it-IT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carminique</a:t>
            </a:r>
            <a:r>
              <a:rPr lang="fr-FR" altLang="it-IT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(insecte cochenille, puceron des plants) E120 – E122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it-IT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fr-FR" altLang="it-IT" sz="2000" b="1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34" y="2996952"/>
            <a:ext cx="5032559" cy="3623443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529" y="2996951"/>
            <a:ext cx="4324069" cy="362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33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216024" y="36221"/>
            <a:ext cx="8820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24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altLang="it-IT" sz="24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dditifs alimentaires</a:t>
            </a: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23750"/>
          <a:stretch/>
        </p:blipFill>
        <p:spPr>
          <a:xfrm rot="5400000">
            <a:off x="4818519" y="981342"/>
            <a:ext cx="4824536" cy="3857625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72" t="27484" r="14629" b="34717"/>
          <a:stretch/>
        </p:blipFill>
        <p:spPr>
          <a:xfrm>
            <a:off x="-63898" y="4827985"/>
            <a:ext cx="6336704" cy="1944216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276872"/>
            <a:ext cx="2660758" cy="2229637"/>
          </a:xfrm>
          <a:prstGeom prst="rect">
            <a:avLst/>
          </a:prstGeom>
        </p:spPr>
      </p:pic>
      <p:sp>
        <p:nvSpPr>
          <p:cNvPr id="6" name="Freccia a destra 5"/>
          <p:cNvSpPr/>
          <p:nvPr/>
        </p:nvSpPr>
        <p:spPr>
          <a:xfrm rot="10800000">
            <a:off x="6208336" y="5557777"/>
            <a:ext cx="978408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200423" y="548680"/>
            <a:ext cx="494764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Colorants animaux naturels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plus utilisé:</a:t>
            </a: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altLang="it-IT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Acide </a:t>
            </a:r>
            <a:r>
              <a:rPr lang="fr-FR" altLang="it-IT" sz="2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carminique</a:t>
            </a:r>
            <a:r>
              <a:rPr lang="fr-FR" altLang="it-IT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(insecte cochenille) E120 – E122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it-IT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fr-FR" altLang="it-IT" sz="2000" b="1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83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-843977" y="144132"/>
            <a:ext cx="5881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24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altLang="it-IT" sz="24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dditifs alimentaires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107504" y="687467"/>
            <a:ext cx="397816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Colorants</a:t>
            </a:r>
            <a:r>
              <a:rPr lang="fr-FR" altLang="it-IT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artificiels </a:t>
            </a:r>
            <a:endParaRPr lang="fr-FR" altLang="it-IT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plus utilisé:</a:t>
            </a: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fr-FR" altLang="it-IT" sz="2000" dirty="0" err="1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Tartrazine</a:t>
            </a:r>
            <a:r>
              <a:rPr lang="fr-FR" altLang="it-IT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(origine chimique) E102</a:t>
            </a:r>
          </a:p>
          <a:p>
            <a:pPr algn="just"/>
            <a:endParaRPr lang="fr-FR" altLang="it-IT" sz="2000" b="1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4" r="9160"/>
          <a:stretch/>
        </p:blipFill>
        <p:spPr>
          <a:xfrm>
            <a:off x="0" y="3349992"/>
            <a:ext cx="4860032" cy="3508008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457"/>
            <a:ext cx="5004048" cy="5004048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 rot="20388795">
            <a:off x="2387120" y="3113110"/>
            <a:ext cx="3896416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À </a:t>
            </a:r>
            <a:r>
              <a:rPr lang="it-IT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evitér</a:t>
            </a:r>
            <a:endParaRPr lang="it-IT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46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475656" y="0"/>
            <a:ext cx="5881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24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altLang="it-IT" sz="24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dditifs alimentaires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657538" y="295408"/>
            <a:ext cx="547260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Conservateurs </a:t>
            </a:r>
            <a:r>
              <a:rPr lang="fr-FR" altLang="it-IT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(de E200 à E299)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 conservateurs artificiels sont des produits chimiques qui retardent la croissance des bactéries, la détérioration et la décoloration des aliments industriels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it-IT" sz="2000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 plus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utilisé sont les </a:t>
            </a:r>
            <a:r>
              <a:rPr lang="fr-FR" altLang="it-IT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nitrates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(de E249 à E252)</a:t>
            </a:r>
            <a:endParaRPr lang="fr-FR" altLang="it-IT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it-IT" sz="2000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alt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9" r="13901"/>
          <a:stretch/>
        </p:blipFill>
        <p:spPr>
          <a:xfrm rot="5400000">
            <a:off x="4459191" y="2796989"/>
            <a:ext cx="4039208" cy="4082815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422374" y="1894721"/>
            <a:ext cx="6502286" cy="3657536"/>
          </a:xfrm>
          <a:prstGeom prst="rect">
            <a:avLst/>
          </a:prstGeom>
        </p:spPr>
      </p:pic>
      <p:sp>
        <p:nvSpPr>
          <p:cNvPr id="12" name="Ovale 11"/>
          <p:cNvSpPr/>
          <p:nvPr/>
        </p:nvSpPr>
        <p:spPr>
          <a:xfrm>
            <a:off x="7189265" y="3743657"/>
            <a:ext cx="1358648" cy="44972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CasellaDiTesto 12"/>
          <p:cNvSpPr txBox="1"/>
          <p:nvPr/>
        </p:nvSpPr>
        <p:spPr>
          <a:xfrm rot="20388795">
            <a:off x="2387120" y="3113110"/>
            <a:ext cx="3896416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À </a:t>
            </a:r>
            <a:r>
              <a:rPr lang="it-IT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evitér</a:t>
            </a:r>
            <a:endParaRPr lang="it-IT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95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475656" y="0"/>
            <a:ext cx="5881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24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altLang="it-IT" sz="24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dditifs alimentaires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-13854" y="295408"/>
            <a:ext cx="9143999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Conservateurs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Les conservateurs artificiels sont des produits chimiques qui retardent la croissance des bactéries, la détérioration et la décoloration des aliments industriels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it-IT" sz="2000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plus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utilisé dans le substances alcoolisées est le </a:t>
            </a:r>
            <a:r>
              <a:rPr lang="fr-FR" altLang="it-IT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bisulfite de sodium</a:t>
            </a:r>
            <a:r>
              <a:rPr lang="fr-FR" altLang="it-IT" sz="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altLang="it-IT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it-IT" sz="2000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alt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0" r="18500"/>
          <a:stretch/>
        </p:blipFill>
        <p:spPr>
          <a:xfrm rot="5400000">
            <a:off x="2903595" y="1858594"/>
            <a:ext cx="4725144" cy="5273671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33293" y="3167666"/>
            <a:ext cx="4723627" cy="2657040"/>
          </a:xfrm>
          <a:prstGeom prst="rect">
            <a:avLst/>
          </a:prstGeom>
        </p:spPr>
      </p:pic>
      <p:sp>
        <p:nvSpPr>
          <p:cNvPr id="12" name="Ovale 11"/>
          <p:cNvSpPr/>
          <p:nvPr/>
        </p:nvSpPr>
        <p:spPr>
          <a:xfrm>
            <a:off x="3995936" y="5445224"/>
            <a:ext cx="1584176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 rot="20388795">
            <a:off x="1492210" y="3083281"/>
            <a:ext cx="3896416" cy="70788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À </a:t>
            </a:r>
            <a:r>
              <a:rPr lang="it-IT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evitér</a:t>
            </a:r>
            <a:endParaRPr lang="it-IT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06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475656" y="0"/>
            <a:ext cx="5881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2400" b="1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fr-FR" altLang="it-IT" sz="2400" b="1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dditifs alimentaires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-13854" y="295408"/>
            <a:ext cx="91439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Antioxydants</a:t>
            </a:r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et </a:t>
            </a:r>
            <a:r>
              <a:rPr lang="fr-FR" altLang="it-IT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fr-FR" altLang="it-IT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égulateurs </a:t>
            </a:r>
            <a:r>
              <a:rPr lang="fr-FR" altLang="it-IT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d'acidité</a:t>
            </a:r>
            <a:r>
              <a:rPr lang="fr-FR" altLang="it-IT" sz="1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FR" altLang="it-IT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Antioxydants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substances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qui prolongent la conservation des aliments en les protégeant des phénomènes 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oxydants.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it-IT" sz="2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Régulateurs d’acidité</a:t>
            </a:r>
            <a:r>
              <a:rPr lang="fr-FR" altLang="it-IT" sz="20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substances qui augmentent </a:t>
            </a:r>
            <a:r>
              <a:rPr lang="fr-FR" altLang="it-IT" sz="20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l’acidité d’un produit en lui donnant un goût acide</a:t>
            </a:r>
            <a:endParaRPr lang="fr-FR" altLang="it-IT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73"/>
          <a:stretch/>
        </p:blipFill>
        <p:spPr>
          <a:xfrm>
            <a:off x="-13854" y="3893382"/>
            <a:ext cx="4788023" cy="2993071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6" r="29525"/>
          <a:stretch/>
        </p:blipFill>
        <p:spPr>
          <a:xfrm>
            <a:off x="5364088" y="2303936"/>
            <a:ext cx="3312368" cy="4554064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179512" y="2545740"/>
            <a:ext cx="4982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it-IT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acide ascorbique ou vitamine C</a:t>
            </a:r>
          </a:p>
        </p:txBody>
      </p:sp>
    </p:spTree>
    <p:extLst>
      <p:ext uri="{BB962C8B-B14F-4D97-AF65-F5344CB8AC3E}">
        <p14:creationId xmlns:p14="http://schemas.microsoft.com/office/powerpoint/2010/main" val="314446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</TotalTime>
  <Words>676</Words>
  <Application>Microsoft Office PowerPoint</Application>
  <PresentationFormat>Presentazione su schermo (4:3)</PresentationFormat>
  <Paragraphs>106</Paragraphs>
  <Slides>17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22" baseType="lpstr">
      <vt:lpstr>Arial</vt:lpstr>
      <vt:lpstr>Calibri</vt:lpstr>
      <vt:lpstr>Times New Roman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Giovanni</dc:creator>
  <cp:lastModifiedBy>Giovanni Pelino</cp:lastModifiedBy>
  <cp:revision>141</cp:revision>
  <dcterms:created xsi:type="dcterms:W3CDTF">2017-11-29T23:03:51Z</dcterms:created>
  <dcterms:modified xsi:type="dcterms:W3CDTF">2020-06-10T11:25:46Z</dcterms:modified>
</cp:coreProperties>
</file>