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56" r:id="rId4"/>
    <p:sldId id="257" r:id="rId5"/>
    <p:sldId id="259" r:id="rId6"/>
    <p:sldId id="262" r:id="rId7"/>
    <p:sldId id="264" r:id="rId8"/>
    <p:sldId id="273" r:id="rId9"/>
    <p:sldId id="274" r:id="rId10"/>
    <p:sldId id="265" r:id="rId11"/>
    <p:sldId id="275" r:id="rId12"/>
    <p:sldId id="263" r:id="rId13"/>
    <p:sldId id="269" r:id="rId14"/>
    <p:sldId id="277" r:id="rId15"/>
    <p:sldId id="276" r:id="rId16"/>
    <p:sldId id="270" r:id="rId17"/>
    <p:sldId id="261" r:id="rId18"/>
    <p:sldId id="278" r:id="rId19"/>
    <p:sldId id="279" r:id="rId2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142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20386-DBC4-4647-863D-CA6DBAD219FF}" type="datetimeFigureOut">
              <a:rPr lang="it-IT" smtClean="0"/>
              <a:t>10/06/2020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E1F6A-C48F-40CE-8956-90049E7343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5646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20386-DBC4-4647-863D-CA6DBAD219FF}" type="datetimeFigureOut">
              <a:rPr lang="it-IT" smtClean="0"/>
              <a:t>10/06/2020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E1F6A-C48F-40CE-8956-90049E7343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289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20386-DBC4-4647-863D-CA6DBAD219FF}" type="datetimeFigureOut">
              <a:rPr lang="it-IT" smtClean="0"/>
              <a:t>10/06/2020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E1F6A-C48F-40CE-8956-90049E7343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8349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20386-DBC4-4647-863D-CA6DBAD219FF}" type="datetimeFigureOut">
              <a:rPr lang="it-IT" smtClean="0"/>
              <a:t>10/06/2020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E1F6A-C48F-40CE-8956-90049E7343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5335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20386-DBC4-4647-863D-CA6DBAD219FF}" type="datetimeFigureOut">
              <a:rPr lang="it-IT" smtClean="0"/>
              <a:t>10/06/2020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E1F6A-C48F-40CE-8956-90049E7343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4982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20386-DBC4-4647-863D-CA6DBAD219FF}" type="datetimeFigureOut">
              <a:rPr lang="it-IT" smtClean="0"/>
              <a:t>10/06/2020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E1F6A-C48F-40CE-8956-90049E7343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4834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20386-DBC4-4647-863D-CA6DBAD219FF}" type="datetimeFigureOut">
              <a:rPr lang="it-IT" smtClean="0"/>
              <a:t>10/06/2020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E1F6A-C48F-40CE-8956-90049E7343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5568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20386-DBC4-4647-863D-CA6DBAD219FF}" type="datetimeFigureOut">
              <a:rPr lang="it-IT" smtClean="0"/>
              <a:t>10/06/2020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E1F6A-C48F-40CE-8956-90049E7343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3047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20386-DBC4-4647-863D-CA6DBAD219FF}" type="datetimeFigureOut">
              <a:rPr lang="it-IT" smtClean="0"/>
              <a:t>10/06/2020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E1F6A-C48F-40CE-8956-90049E7343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6743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20386-DBC4-4647-863D-CA6DBAD219FF}" type="datetimeFigureOut">
              <a:rPr lang="it-IT" smtClean="0"/>
              <a:t>10/06/2020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E1F6A-C48F-40CE-8956-90049E7343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12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20386-DBC4-4647-863D-CA6DBAD219FF}" type="datetimeFigureOut">
              <a:rPr lang="it-IT" smtClean="0"/>
              <a:t>10/06/2020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E1F6A-C48F-40CE-8956-90049E7343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9008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20386-DBC4-4647-863D-CA6DBAD219FF}" type="datetimeFigureOut">
              <a:rPr lang="it-IT" smtClean="0"/>
              <a:t>10/06/2020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E1F6A-C48F-40CE-8956-90049E7343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4709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3854" y="17741"/>
            <a:ext cx="9130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94794"/>
            <a:ext cx="8572771" cy="622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88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3854" y="-27384"/>
            <a:ext cx="91301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</a:t>
            </a:r>
          </a:p>
          <a:p>
            <a:pPr algn="ctr"/>
            <a:r>
              <a:rPr lang="fr-FR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dos ou le bord</a:t>
            </a:r>
            <a:endParaRPr lang="it-IT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0" t="41600" b="41600"/>
          <a:stretch/>
        </p:blipFill>
        <p:spPr>
          <a:xfrm>
            <a:off x="-10585" y="1196751"/>
            <a:ext cx="9154585" cy="3519327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91122" y="4832938"/>
            <a:ext cx="897561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 web, </a:t>
            </a:r>
            <a:r>
              <a:rPr lang="fr-FR" altLang="it-IT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numéro de </a:t>
            </a:r>
            <a:r>
              <a:rPr lang="fr-FR" altLang="it-IT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téléphone, </a:t>
            </a:r>
            <a:r>
              <a:rPr lang="fr-FR" altLang="it-IT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adresse postale </a:t>
            </a:r>
          </a:p>
          <a:p>
            <a:pPr algn="ctr"/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(pour information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produit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t-IT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vale 5"/>
          <p:cNvSpPr/>
          <p:nvPr/>
        </p:nvSpPr>
        <p:spPr>
          <a:xfrm>
            <a:off x="-324544" y="1713688"/>
            <a:ext cx="4824536" cy="173755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944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3854" y="-27384"/>
            <a:ext cx="91301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</a:t>
            </a:r>
          </a:p>
          <a:p>
            <a:pPr algn="ctr"/>
            <a:r>
              <a:rPr lang="fr-FR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dos ou le bord</a:t>
            </a:r>
            <a:endParaRPr lang="it-IT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0" t="41600" b="41600"/>
          <a:stretch/>
        </p:blipFill>
        <p:spPr>
          <a:xfrm>
            <a:off x="-10585" y="1196751"/>
            <a:ext cx="9154585" cy="3519327"/>
          </a:xfrm>
          <a:prstGeom prst="rect">
            <a:avLst/>
          </a:prstGeom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99592" y="4797152"/>
            <a:ext cx="7725833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it-IT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0" lang="fr-FR" altLang="it-IT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ouvez-vous trouver</a:t>
            </a:r>
            <a:r>
              <a:rPr kumimoji="0" lang="fr-FR" altLang="it-IT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d’</a:t>
            </a:r>
            <a:r>
              <a:rPr lang="fr-FR" altLang="it-IT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outres </a:t>
            </a:r>
            <a:r>
              <a:rPr kumimoji="0" lang="fr-FR" altLang="it-IT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informations sur le produit? </a:t>
            </a:r>
          </a:p>
        </p:txBody>
      </p:sp>
    </p:spTree>
    <p:extLst>
      <p:ext uri="{BB962C8B-B14F-4D97-AF65-F5344CB8AC3E}">
        <p14:creationId xmlns:p14="http://schemas.microsoft.com/office/powerpoint/2010/main" val="119991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3854" y="-27384"/>
            <a:ext cx="91301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</a:t>
            </a:r>
          </a:p>
          <a:p>
            <a:pPr algn="ctr"/>
            <a:r>
              <a:rPr lang="fr-FR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dos ou le bord</a:t>
            </a:r>
            <a:endParaRPr lang="it-IT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0" t="41600" b="41600"/>
          <a:stretch/>
        </p:blipFill>
        <p:spPr>
          <a:xfrm>
            <a:off x="-10585" y="1196751"/>
            <a:ext cx="9154585" cy="3519327"/>
          </a:xfrm>
          <a:prstGeom prst="rect">
            <a:avLst/>
          </a:prstGeom>
        </p:spPr>
      </p:pic>
      <p:grpSp>
        <p:nvGrpSpPr>
          <p:cNvPr id="12" name="Gruppo 11"/>
          <p:cNvGrpSpPr/>
          <p:nvPr/>
        </p:nvGrpSpPr>
        <p:grpSpPr>
          <a:xfrm>
            <a:off x="-152818" y="2996953"/>
            <a:ext cx="9296818" cy="4073677"/>
            <a:chOff x="-152818" y="2745508"/>
            <a:chExt cx="9296818" cy="4073677"/>
          </a:xfrm>
        </p:grpSpPr>
        <p:sp>
          <p:nvSpPr>
            <p:cNvPr id="7" name="CasellaDiTesto 6"/>
            <p:cNvSpPr txBox="1"/>
            <p:nvPr/>
          </p:nvSpPr>
          <p:spPr>
            <a:xfrm>
              <a:off x="168390" y="5157192"/>
              <a:ext cx="8975610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r>
                <a:rPr lang="it-IT" sz="32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– Code à </a:t>
              </a:r>
              <a:r>
                <a:rPr lang="it-IT" sz="3200" b="1" dirty="0" err="1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barres</a:t>
              </a:r>
              <a:r>
                <a:rPr lang="it-IT" sz="32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it-IT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pays</a:t>
              </a:r>
              <a:r>
                <a:rPr lang="it-IT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it-IT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adresse</a:t>
              </a:r>
              <a:r>
                <a:rPr lang="it-IT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et </a:t>
              </a:r>
              <a:r>
                <a:rPr lang="it-IT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type</a:t>
              </a:r>
              <a:r>
                <a:rPr lang="it-IT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du</a:t>
              </a:r>
              <a:r>
                <a:rPr lang="it-IT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produit</a:t>
              </a:r>
              <a:r>
                <a:rPr lang="it-IT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  <a:p>
              <a:pPr algn="ctr"/>
              <a:r>
                <a:rPr lang="it-IT" altLang="it-IT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it-IT" altLang="it-IT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les</a:t>
              </a:r>
              <a:r>
                <a:rPr lang="it-IT" altLang="it-IT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altLang="it-IT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deux</a:t>
              </a:r>
              <a:r>
                <a:rPr lang="it-IT" altLang="it-IT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altLang="it-IT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ou</a:t>
              </a:r>
              <a:r>
                <a:rPr lang="it-IT" altLang="it-IT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altLang="it-IT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trois</a:t>
              </a:r>
              <a:r>
                <a:rPr lang="it-IT" altLang="it-IT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altLang="it-IT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premiers</a:t>
              </a:r>
              <a:r>
                <a:rPr lang="it-IT" altLang="it-IT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altLang="it-IT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chiffres</a:t>
              </a:r>
              <a:r>
                <a:rPr lang="it-IT" altLang="it-IT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indice le </a:t>
              </a:r>
              <a:r>
                <a:rPr lang="it-IT" altLang="it-IT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Pays</a:t>
              </a:r>
              <a:r>
                <a:rPr lang="it-IT" altLang="it-IT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</a:t>
              </a:r>
              <a:r>
                <a:rPr lang="it-IT" altLang="it-IT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30-37 France</a:t>
              </a:r>
              <a:r>
                <a:rPr lang="it-IT" altLang="it-IT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80 </a:t>
              </a:r>
              <a:r>
                <a:rPr lang="it-IT" altLang="it-IT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Italie</a:t>
              </a:r>
              <a:r>
                <a:rPr lang="it-IT" altLang="it-IT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fr-FR" altLang="it-IT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fr-FR" altLang="it-IT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Ovale 5"/>
            <p:cNvSpPr/>
            <p:nvPr/>
          </p:nvSpPr>
          <p:spPr>
            <a:xfrm>
              <a:off x="-152818" y="2745508"/>
              <a:ext cx="3528392" cy="1719126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8" name="Ovale 7"/>
          <p:cNvSpPr/>
          <p:nvPr/>
        </p:nvSpPr>
        <p:spPr>
          <a:xfrm>
            <a:off x="5292080" y="3429000"/>
            <a:ext cx="792088" cy="711014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583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60" y="942699"/>
            <a:ext cx="9144000" cy="3584448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3854" y="-27384"/>
            <a:ext cx="91301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</a:t>
            </a:r>
          </a:p>
          <a:p>
            <a:pPr algn="ctr"/>
            <a:r>
              <a:rPr lang="fr-FR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dos</a:t>
            </a:r>
            <a:endParaRPr lang="it-IT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13" r="43787" b="48722"/>
          <a:stretch/>
        </p:blipFill>
        <p:spPr>
          <a:xfrm>
            <a:off x="-24410" y="4527147"/>
            <a:ext cx="9206674" cy="1599388"/>
          </a:xfrm>
          <a:prstGeom prst="rect">
            <a:avLst/>
          </a:prstGeom>
        </p:spPr>
      </p:pic>
      <p:grpSp>
        <p:nvGrpSpPr>
          <p:cNvPr id="11" name="Gruppo 10"/>
          <p:cNvGrpSpPr/>
          <p:nvPr/>
        </p:nvGrpSpPr>
        <p:grpSpPr>
          <a:xfrm>
            <a:off x="35496" y="4527147"/>
            <a:ext cx="9064677" cy="2142213"/>
            <a:chOff x="35496" y="4527147"/>
            <a:chExt cx="9064677" cy="2142213"/>
          </a:xfrm>
        </p:grpSpPr>
        <p:sp>
          <p:nvSpPr>
            <p:cNvPr id="7" name="CasellaDiTesto 6"/>
            <p:cNvSpPr txBox="1"/>
            <p:nvPr/>
          </p:nvSpPr>
          <p:spPr>
            <a:xfrm>
              <a:off x="124563" y="6084585"/>
              <a:ext cx="89756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2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9– L</a:t>
              </a:r>
              <a:r>
                <a:rPr lang="fr-FR" altLang="it-IT" sz="3200" b="1" dirty="0" err="1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iste</a:t>
              </a:r>
              <a:r>
                <a:rPr lang="fr-FR" altLang="it-IT" sz="32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altLang="it-IT" sz="3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des ingrédients </a:t>
              </a:r>
              <a:r>
                <a:rPr lang="fr-FR" altLang="it-IT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(par </a:t>
              </a:r>
              <a:r>
                <a:rPr lang="fr-FR" altLang="it-IT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ordre </a:t>
              </a:r>
              <a:r>
                <a:rPr lang="fr-FR" altLang="it-IT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décroissant de poids)</a:t>
              </a:r>
              <a:endPara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Rettangolo 8"/>
            <p:cNvSpPr/>
            <p:nvPr/>
          </p:nvSpPr>
          <p:spPr>
            <a:xfrm>
              <a:off x="35496" y="4527147"/>
              <a:ext cx="9057701" cy="1599388"/>
            </a:xfrm>
            <a:prstGeom prst="rect">
              <a:avLst/>
            </a:prstGeom>
            <a:noFill/>
            <a:ln w="476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84313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60" y="548680"/>
            <a:ext cx="9144000" cy="3584448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3854" y="-27384"/>
            <a:ext cx="9130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 - </a:t>
            </a:r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fr-FR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</a:t>
            </a:r>
            <a:endParaRPr lang="it-IT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13" r="43787" b="48722"/>
          <a:stretch/>
        </p:blipFill>
        <p:spPr>
          <a:xfrm>
            <a:off x="-24410" y="4133868"/>
            <a:ext cx="9206674" cy="1599388"/>
          </a:xfrm>
          <a:prstGeom prst="rect">
            <a:avLst/>
          </a:prstGeom>
        </p:spPr>
      </p:pic>
      <p:grpSp>
        <p:nvGrpSpPr>
          <p:cNvPr id="11" name="Gruppo 10"/>
          <p:cNvGrpSpPr/>
          <p:nvPr/>
        </p:nvGrpSpPr>
        <p:grpSpPr>
          <a:xfrm>
            <a:off x="35496" y="4133128"/>
            <a:ext cx="9064677" cy="2511545"/>
            <a:chOff x="35496" y="4527147"/>
            <a:chExt cx="9064677" cy="2511545"/>
          </a:xfrm>
        </p:grpSpPr>
        <p:sp>
          <p:nvSpPr>
            <p:cNvPr id="7" name="CasellaDiTesto 6"/>
            <p:cNvSpPr txBox="1"/>
            <p:nvPr/>
          </p:nvSpPr>
          <p:spPr>
            <a:xfrm>
              <a:off x="124563" y="6084585"/>
              <a:ext cx="897561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fr-FR" altLang="it-IT" sz="2800" b="1" dirty="0" err="1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iste</a:t>
              </a:r>
              <a:r>
                <a:rPr lang="fr-FR" altLang="it-IT" sz="2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altLang="it-IT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des ingrédients</a:t>
              </a:r>
              <a:r>
                <a:rPr lang="fr-FR" altLang="it-IT" sz="3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altLang="it-IT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(par </a:t>
              </a:r>
              <a:r>
                <a:rPr lang="fr-FR" altLang="it-IT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ordre </a:t>
              </a:r>
              <a:r>
                <a:rPr lang="fr-FR" altLang="it-IT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décroissant de poids)</a:t>
              </a:r>
            </a:p>
            <a:p>
              <a:pPr algn="ctr"/>
              <a:r>
                <a:rPr lang="fr-FR" altLang="it-IT" sz="2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il y a des ingrédients que vous ne connaissez pas, lesquels? </a:t>
              </a:r>
            </a:p>
          </p:txBody>
        </p:sp>
        <p:sp>
          <p:nvSpPr>
            <p:cNvPr id="9" name="Rettangolo 8"/>
            <p:cNvSpPr/>
            <p:nvPr/>
          </p:nvSpPr>
          <p:spPr>
            <a:xfrm>
              <a:off x="35496" y="4527147"/>
              <a:ext cx="9057701" cy="1599388"/>
            </a:xfrm>
            <a:prstGeom prst="rect">
              <a:avLst/>
            </a:prstGeom>
            <a:noFill/>
            <a:ln w="476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it-IT" sz="12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</a:rPr>
              <a:t>il y a des ingrédients que vous ne connaissez pas, lesquels?</a:t>
            </a:r>
            <a:r>
              <a:rPr kumimoji="0" lang="fr-FR" altLang="it-IT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854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60" y="942699"/>
            <a:ext cx="9144000" cy="3584448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3854" y="-27384"/>
            <a:ext cx="91301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</a:t>
            </a:r>
          </a:p>
          <a:p>
            <a:pPr algn="ctr"/>
            <a:r>
              <a:rPr lang="fr-FR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dos</a:t>
            </a:r>
            <a:endParaRPr lang="it-IT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13" r="43787" b="48722"/>
          <a:stretch/>
        </p:blipFill>
        <p:spPr>
          <a:xfrm>
            <a:off x="-24410" y="4527147"/>
            <a:ext cx="9206674" cy="1599388"/>
          </a:xfrm>
          <a:prstGeom prst="rect">
            <a:avLst/>
          </a:prstGeom>
        </p:spPr>
      </p:pic>
      <p:grpSp>
        <p:nvGrpSpPr>
          <p:cNvPr id="11" name="Gruppo 10"/>
          <p:cNvGrpSpPr/>
          <p:nvPr/>
        </p:nvGrpSpPr>
        <p:grpSpPr>
          <a:xfrm>
            <a:off x="35496" y="4527147"/>
            <a:ext cx="9064677" cy="2080658"/>
            <a:chOff x="35496" y="4527147"/>
            <a:chExt cx="9064677" cy="2080658"/>
          </a:xfrm>
        </p:grpSpPr>
        <p:sp>
          <p:nvSpPr>
            <p:cNvPr id="7" name="CasellaDiTesto 6"/>
            <p:cNvSpPr txBox="1"/>
            <p:nvPr/>
          </p:nvSpPr>
          <p:spPr>
            <a:xfrm>
              <a:off x="124563" y="6084585"/>
              <a:ext cx="89756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fr-FR" altLang="it-IT" sz="2800" b="1" dirty="0" err="1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iste</a:t>
              </a:r>
              <a:r>
                <a:rPr lang="fr-FR" altLang="it-IT" sz="28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altLang="it-IT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des ingrédients </a:t>
              </a:r>
              <a:r>
                <a:rPr lang="fr-FR" altLang="it-IT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(par </a:t>
              </a:r>
              <a:r>
                <a:rPr lang="fr-FR" altLang="it-IT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ordre </a:t>
              </a:r>
              <a:r>
                <a:rPr lang="fr-FR" altLang="it-IT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décroissant de poids)</a:t>
              </a:r>
              <a:endPara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Rettangolo 8"/>
            <p:cNvSpPr/>
            <p:nvPr/>
          </p:nvSpPr>
          <p:spPr>
            <a:xfrm>
              <a:off x="35496" y="4527147"/>
              <a:ext cx="9057701" cy="1599388"/>
            </a:xfrm>
            <a:prstGeom prst="rect">
              <a:avLst/>
            </a:prstGeom>
            <a:noFill/>
            <a:ln w="476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2" name="Gruppo 11"/>
          <p:cNvGrpSpPr/>
          <p:nvPr/>
        </p:nvGrpSpPr>
        <p:grpSpPr>
          <a:xfrm rot="802863">
            <a:off x="1124253" y="2546293"/>
            <a:ext cx="7158792" cy="914400"/>
            <a:chOff x="5687213" y="2489670"/>
            <a:chExt cx="7158792" cy="914400"/>
          </a:xfrm>
        </p:grpSpPr>
        <p:sp>
          <p:nvSpPr>
            <p:cNvPr id="6" name="Rettangolo 5"/>
            <p:cNvSpPr/>
            <p:nvPr/>
          </p:nvSpPr>
          <p:spPr>
            <a:xfrm rot="19947220">
              <a:off x="5687213" y="2489670"/>
              <a:ext cx="7158792" cy="9144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" name="CasellaDiTesto 2"/>
            <p:cNvSpPr txBox="1"/>
            <p:nvPr/>
          </p:nvSpPr>
          <p:spPr>
            <a:xfrm rot="19909549">
              <a:off x="5823926" y="2765424"/>
              <a:ext cx="661856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altLang="it-IT" sz="2400" dirty="0" smtClean="0">
                  <a:solidFill>
                    <a:srgbClr val="21212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aliment « </a:t>
              </a:r>
              <a:r>
                <a:rPr lang="fr-FR" altLang="it-IT" sz="2400" b="1" dirty="0" smtClean="0">
                  <a:solidFill>
                    <a:srgbClr val="21212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transformé</a:t>
              </a:r>
              <a:r>
                <a:rPr lang="fr-FR" altLang="it-IT" sz="2400" dirty="0" smtClean="0">
                  <a:solidFill>
                    <a:srgbClr val="21212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 » </a:t>
              </a:r>
              <a:r>
                <a:rPr lang="fr-FR" altLang="it-IT" sz="2400" dirty="0">
                  <a:solidFill>
                    <a:srgbClr val="21212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ou </a:t>
              </a:r>
              <a:r>
                <a:rPr lang="fr-FR" altLang="it-IT" sz="2400" dirty="0" smtClean="0">
                  <a:solidFill>
                    <a:srgbClr val="21212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aliment « </a:t>
              </a:r>
              <a:r>
                <a:rPr lang="fr-FR" altLang="it-IT" sz="2400" b="1" dirty="0" smtClean="0">
                  <a:solidFill>
                    <a:srgbClr val="21212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naturel </a:t>
              </a:r>
              <a:r>
                <a:rPr lang="fr-FR" altLang="it-IT" sz="2400" dirty="0" smtClean="0">
                  <a:solidFill>
                    <a:srgbClr val="21212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</a:t>
              </a:r>
              <a:r>
                <a:rPr lang="fr-FR" altLang="it-IT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altLang="it-IT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326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24" t="46499" r="3164" b="4363"/>
          <a:stretch/>
        </p:blipFill>
        <p:spPr>
          <a:xfrm>
            <a:off x="794616" y="495836"/>
            <a:ext cx="7677276" cy="524015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3854" y="-27384"/>
            <a:ext cx="9130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 - </a:t>
            </a:r>
            <a:r>
              <a:rPr lang="fr-FR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dos</a:t>
            </a:r>
            <a:endParaRPr lang="it-IT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900958" y="5735986"/>
            <a:ext cx="73559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Valeurs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nutritionelles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it-IT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énergie</a:t>
            </a:r>
            <a:endParaRPr lang="it-IT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(pour 100g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par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portion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t-IT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827866" y="748079"/>
            <a:ext cx="3921400" cy="497128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5923527" y="769609"/>
            <a:ext cx="1296144" cy="497128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094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6" y="548680"/>
            <a:ext cx="9128875" cy="4971726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3854" y="-27384"/>
            <a:ext cx="9130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68390" y="5157192"/>
            <a:ext cx="882047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Labels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pouvant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être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presentes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Ils confèrent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une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qualité supérieure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à son équivalent sur le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marché, en indiquent </a:t>
            </a:r>
            <a:r>
              <a:rPr lang="fr-FR" altLang="it-IT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une </a:t>
            </a:r>
            <a:r>
              <a:rPr lang="fr-FR" altLang="it-IT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attention particulière dans la production </a:t>
            </a:r>
            <a:r>
              <a:rPr lang="fr-FR" altLang="it-IT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alimentaire du produit </a:t>
            </a:r>
            <a:r>
              <a:rPr lang="fr-FR" altLang="it-IT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(origine géographique, techniques de traitement traditionnelles, pratiques de production </a:t>
            </a:r>
            <a:r>
              <a:rPr lang="fr-FR" altLang="it-IT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spécifiques es BIO </a:t>
            </a:r>
            <a:r>
              <a:rPr lang="fr-FR" altLang="it-IT" dirty="0" err="1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ecc</a:t>
            </a:r>
            <a:r>
              <a:rPr lang="fr-FR" altLang="it-IT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,)</a:t>
            </a:r>
            <a:r>
              <a:rPr lang="fr-FR" alt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alt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334009" y="696924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DOP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6098023" y="640521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IGP</a:t>
            </a:r>
          </a:p>
        </p:txBody>
      </p:sp>
    </p:spTree>
    <p:extLst>
      <p:ext uri="{BB962C8B-B14F-4D97-AF65-F5344CB8AC3E}">
        <p14:creationId xmlns:p14="http://schemas.microsoft.com/office/powerpoint/2010/main" val="104065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3854" y="-27384"/>
            <a:ext cx="9130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 - Label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68691" y="4456225"/>
            <a:ext cx="88204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Produit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biologique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altLang="it-IT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respecte la fertilité naturelle de la terre et les équilibres </a:t>
            </a:r>
            <a:r>
              <a:rPr lang="fr-FR" altLang="it-IT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naturels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FR" altLang="it-IT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protège </a:t>
            </a:r>
            <a:r>
              <a:rPr lang="fr-FR" altLang="it-IT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biodiversité et la fertilité des sols en ayant recours aux rotations et séquences de cultures</a:t>
            </a:r>
            <a:r>
              <a:rPr lang="fr-FR" alt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(engrais vert – </a:t>
            </a:r>
            <a:r>
              <a:rPr lang="fr-FR" alt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sovescio</a:t>
            </a:r>
            <a:r>
              <a:rPr lang="fr-FR" alt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 eaLnBrk="0" fontAlgn="base" hangingPunct="0">
              <a:lnSpc>
                <a:spcPct val="150000"/>
              </a:lnSpc>
              <a:buFont typeface="+mj-lt"/>
              <a:buAutoNum type="arabicPeriod"/>
            </a:pPr>
            <a:r>
              <a:rPr lang="fr-FR" altLang="it-IT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favorise </a:t>
            </a:r>
            <a:r>
              <a:rPr lang="fr-FR" altLang="it-IT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variétés indigènes et naturellement résistantes aux parasites</a:t>
            </a:r>
            <a:r>
              <a:rPr lang="fr-FR" alt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01808"/>
            <a:ext cx="4886325" cy="3810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821137"/>
            <a:ext cx="3305175" cy="329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93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3854" y="-27384"/>
            <a:ext cx="9130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 - Label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68691" y="4456225"/>
            <a:ext cx="882047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Produit</a:t>
            </a:r>
            <a:r>
              <a:rPr lang="it-IT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biologique</a:t>
            </a:r>
            <a:r>
              <a:rPr lang="it-IT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 startAt="4"/>
            </a:pPr>
            <a:r>
              <a:rPr lang="fr-FR" altLang="it-IT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utilise </a:t>
            </a:r>
            <a:r>
              <a:rPr lang="fr-FR" altLang="it-IT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 engrais naturels </a:t>
            </a:r>
            <a:r>
              <a:rPr lang="fr-FR" altLang="it-IT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(fumier) et </a:t>
            </a:r>
            <a:r>
              <a:rPr lang="fr-FR" altLang="it-IT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 produits de défense d'origine naturelle (soufre, cuivre, huiles et extraits de plantes de pyrèthre, etc.), des techniques de lutte biologique (insectes antagonistes, etc.)</a:t>
            </a:r>
            <a:r>
              <a:rPr lang="fr-FR" altLang="it-IT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altLang="it-IT" sz="10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 startAt="4"/>
            </a:pPr>
            <a:endParaRPr lang="fr-FR" altLang="it-IT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 startAt="4"/>
            </a:pPr>
            <a:r>
              <a:rPr lang="fr-FR" altLang="it-IT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interdit les engrais chimiques </a:t>
            </a:r>
            <a:r>
              <a:rPr lang="fr-FR" altLang="it-IT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(glyphosate) et </a:t>
            </a:r>
            <a:r>
              <a:rPr lang="fr-FR" altLang="it-IT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culture d'organismes </a:t>
            </a:r>
            <a:r>
              <a:rPr lang="fr-FR" altLang="it-IT" dirty="0" smtClean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modifiés</a:t>
            </a:r>
            <a:endParaRPr lang="fr-FR" alt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 startAt="4"/>
            </a:pPr>
            <a:endParaRPr lang="fr-FR" altLang="it-IT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it-IT" dirty="0">
              <a:latin typeface="Arial" panose="020B0604020202020204" pitchFamily="34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01808"/>
            <a:ext cx="4886325" cy="3810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821137"/>
            <a:ext cx="3305175" cy="329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70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3854" y="87015"/>
            <a:ext cx="91301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</a:t>
            </a:r>
          </a:p>
          <a:p>
            <a:pPr algn="ctr"/>
            <a:r>
              <a:rPr lang="fr-F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devant</a:t>
            </a:r>
            <a:endParaRPr lang="it-IT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" y="1196752"/>
            <a:ext cx="9144000" cy="3584448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-17838" y="4797152"/>
            <a:ext cx="9145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altLang="it-IT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étiquette suggestive </a:t>
            </a:r>
            <a:endParaRPr lang="fr-FR" altLang="it-IT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-1016" y="5589240"/>
            <a:ext cx="9145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altLang="it-IT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suggestives </a:t>
            </a:r>
            <a:r>
              <a:rPr lang="fr-FR" altLang="it-IT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pouvant influencer notre choix d'achat </a:t>
            </a:r>
          </a:p>
        </p:txBody>
      </p:sp>
    </p:spTree>
    <p:extLst>
      <p:ext uri="{BB962C8B-B14F-4D97-AF65-F5344CB8AC3E}">
        <p14:creationId xmlns:p14="http://schemas.microsoft.com/office/powerpoint/2010/main" val="11566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3854" y="87015"/>
            <a:ext cx="91301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</a:t>
            </a:r>
          </a:p>
          <a:p>
            <a:pPr algn="ctr"/>
            <a:r>
              <a:rPr lang="fr-FR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devant</a:t>
            </a:r>
            <a:endParaRPr lang="it-IT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" y="1196752"/>
            <a:ext cx="9144000" cy="358444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2915816" y="5085184"/>
            <a:ext cx="3953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fabricant</a:t>
            </a:r>
            <a:endParaRPr lang="it-IT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vale 2"/>
          <p:cNvSpPr/>
          <p:nvPr/>
        </p:nvSpPr>
        <p:spPr>
          <a:xfrm>
            <a:off x="179512" y="1340768"/>
            <a:ext cx="2952328" cy="1872208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452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3854" y="87015"/>
            <a:ext cx="91301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</a:t>
            </a:r>
          </a:p>
          <a:p>
            <a:pPr algn="ctr"/>
            <a:r>
              <a:rPr lang="fr-FR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devant</a:t>
            </a:r>
            <a:endParaRPr lang="it-IT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" y="1196752"/>
            <a:ext cx="9144000" cy="358444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2915816" y="5085184"/>
            <a:ext cx="3953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produit</a:t>
            </a:r>
            <a:endParaRPr lang="it-IT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vale 2"/>
          <p:cNvSpPr/>
          <p:nvPr/>
        </p:nvSpPr>
        <p:spPr>
          <a:xfrm>
            <a:off x="207222" y="3503742"/>
            <a:ext cx="2952328" cy="144016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5199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3854" y="87015"/>
            <a:ext cx="91301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</a:t>
            </a:r>
          </a:p>
          <a:p>
            <a:pPr algn="ctr"/>
            <a:r>
              <a:rPr lang="fr-FR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devant</a:t>
            </a:r>
            <a:endParaRPr lang="it-IT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" y="1196752"/>
            <a:ext cx="9144000" cy="358444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323528" y="5085184"/>
            <a:ext cx="856895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Caractéristiques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particulières</a:t>
            </a:r>
            <a:r>
              <a:rPr lang="it-IT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</a:t>
            </a:r>
            <a:r>
              <a:rPr lang="it-IT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produit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pouvant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être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presentes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it-IT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vale 2"/>
          <p:cNvSpPr/>
          <p:nvPr/>
        </p:nvSpPr>
        <p:spPr>
          <a:xfrm>
            <a:off x="3088907" y="3980089"/>
            <a:ext cx="4421565" cy="93173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e 7"/>
          <p:cNvSpPr/>
          <p:nvPr/>
        </p:nvSpPr>
        <p:spPr>
          <a:xfrm>
            <a:off x="38829" y="2924303"/>
            <a:ext cx="3309036" cy="93173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602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3854" y="-27384"/>
            <a:ext cx="91301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</a:t>
            </a:r>
          </a:p>
          <a:p>
            <a:pPr algn="ctr"/>
            <a:r>
              <a:rPr lang="fr-FR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dos</a:t>
            </a:r>
            <a:endParaRPr lang="it-IT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5" y="1049860"/>
            <a:ext cx="6156176" cy="2429637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0" t="41600" b="41600"/>
          <a:stretch/>
        </p:blipFill>
        <p:spPr>
          <a:xfrm>
            <a:off x="4106924" y="3519095"/>
            <a:ext cx="5057357" cy="1944216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68390" y="5408637"/>
            <a:ext cx="897561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Poid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net</a:t>
            </a:r>
            <a:endParaRPr lang="it-IT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it-IT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quantité de produit contenu dans l'emballage (exprimée en grammes)</a:t>
            </a:r>
            <a:r>
              <a:rPr lang="fr-FR" alt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t-IT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vale 5"/>
          <p:cNvSpPr/>
          <p:nvPr/>
        </p:nvSpPr>
        <p:spPr>
          <a:xfrm>
            <a:off x="5762603" y="4602517"/>
            <a:ext cx="1196783" cy="833830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681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3854" y="-27384"/>
            <a:ext cx="91301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</a:t>
            </a:r>
          </a:p>
          <a:p>
            <a:pPr algn="ctr"/>
            <a:r>
              <a:rPr lang="fr-FR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fr-FR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dos ou le bord</a:t>
            </a:r>
            <a:endParaRPr lang="it-IT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0" t="41600" b="41600"/>
          <a:stretch/>
        </p:blipFill>
        <p:spPr>
          <a:xfrm>
            <a:off x="-10585" y="1196752"/>
            <a:ext cx="9154585" cy="3519327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3854" y="4862997"/>
            <a:ext cx="89756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Lieu</a:t>
            </a:r>
            <a:r>
              <a: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it-IT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fabrication</a:t>
            </a: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t-IT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vale 5"/>
          <p:cNvSpPr/>
          <p:nvPr/>
        </p:nvSpPr>
        <p:spPr>
          <a:xfrm>
            <a:off x="-152818" y="2996953"/>
            <a:ext cx="3528392" cy="1719126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4137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3854" y="-27384"/>
            <a:ext cx="91301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</a:t>
            </a:r>
          </a:p>
          <a:p>
            <a:pPr algn="ctr"/>
            <a:r>
              <a:rPr lang="fr-FR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fr-FR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dos ou le bord</a:t>
            </a:r>
            <a:endParaRPr lang="it-IT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0" t="41600" b="41600"/>
          <a:stretch/>
        </p:blipFill>
        <p:spPr>
          <a:xfrm>
            <a:off x="-10585" y="1196752"/>
            <a:ext cx="9154585" cy="3519327"/>
          </a:xfrm>
          <a:prstGeom prst="rect">
            <a:avLst/>
          </a:prstGeom>
        </p:spPr>
      </p:pic>
      <p:grpSp>
        <p:nvGrpSpPr>
          <p:cNvPr id="12" name="Gruppo 11"/>
          <p:cNvGrpSpPr/>
          <p:nvPr/>
        </p:nvGrpSpPr>
        <p:grpSpPr>
          <a:xfrm>
            <a:off x="-152818" y="2996953"/>
            <a:ext cx="9296818" cy="4166010"/>
            <a:chOff x="-152818" y="2745508"/>
            <a:chExt cx="9296818" cy="4166010"/>
          </a:xfrm>
        </p:grpSpPr>
        <p:sp>
          <p:nvSpPr>
            <p:cNvPr id="7" name="CasellaDiTesto 6"/>
            <p:cNvSpPr txBox="1"/>
            <p:nvPr/>
          </p:nvSpPr>
          <p:spPr>
            <a:xfrm>
              <a:off x="168390" y="5157192"/>
              <a:ext cx="897561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2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 – </a:t>
              </a:r>
              <a:r>
                <a:rPr lang="it-IT" sz="3200" b="1" dirty="0" err="1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Lieu</a:t>
              </a:r>
              <a:r>
                <a:rPr lang="it-IT" sz="32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de </a:t>
              </a:r>
              <a:r>
                <a:rPr lang="it-IT" sz="3200" b="1" dirty="0" err="1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fabrication</a:t>
              </a:r>
              <a:endPara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it-IT" altLang="it-IT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it-IT" altLang="it-IT" sz="2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pays</a:t>
              </a:r>
              <a:r>
                <a:rPr lang="it-IT" altLang="it-IT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ville, </a:t>
              </a:r>
              <a:r>
                <a:rPr lang="it-IT" altLang="it-IT" sz="2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adresse</a:t>
              </a:r>
              <a:r>
                <a:rPr lang="it-IT" altLang="it-IT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code </a:t>
              </a:r>
              <a:r>
                <a:rPr lang="it-IT" altLang="it-IT" sz="2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postal</a:t>
              </a:r>
              <a:r>
                <a:rPr lang="fr-FR" altLang="it-IT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endParaRPr lang="fr-FR" altLang="it-IT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it-IT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Ovale 5"/>
            <p:cNvSpPr/>
            <p:nvPr/>
          </p:nvSpPr>
          <p:spPr>
            <a:xfrm>
              <a:off x="-152818" y="2745508"/>
              <a:ext cx="3528392" cy="1719126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9471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3854" y="-27384"/>
            <a:ext cx="91301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Lire 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étiquettes des 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aliments</a:t>
            </a:r>
          </a:p>
          <a:p>
            <a:pPr algn="ctr"/>
            <a:r>
              <a:rPr lang="fr-FR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dos ou le bord</a:t>
            </a:r>
            <a:endParaRPr lang="it-IT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0" t="41600" b="41600"/>
          <a:stretch/>
        </p:blipFill>
        <p:spPr>
          <a:xfrm>
            <a:off x="-10585" y="1196751"/>
            <a:ext cx="9154585" cy="3519327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469923" y="4365104"/>
            <a:ext cx="8676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pouvez-vous recevoir des informations plus détaillées sur les caractéristiques du produit?</a:t>
            </a:r>
            <a:endParaRPr lang="it-IT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99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</TotalTime>
  <Words>480</Words>
  <Application>Microsoft Office PowerPoint</Application>
  <PresentationFormat>Presentazione su schermo (4:3)</PresentationFormat>
  <Paragraphs>69</Paragraphs>
  <Slides>19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4" baseType="lpstr">
      <vt:lpstr>Arial</vt:lpstr>
      <vt:lpstr>Calibri</vt:lpstr>
      <vt:lpstr>inherit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Giovanni</dc:creator>
  <cp:lastModifiedBy>Giovanni Pelino</cp:lastModifiedBy>
  <cp:revision>94</cp:revision>
  <dcterms:created xsi:type="dcterms:W3CDTF">2017-11-29T23:03:51Z</dcterms:created>
  <dcterms:modified xsi:type="dcterms:W3CDTF">2020-06-10T11:25:10Z</dcterms:modified>
</cp:coreProperties>
</file>